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65" r:id="rId11"/>
    <p:sldId id="283" r:id="rId12"/>
    <p:sldId id="284" r:id="rId13"/>
    <p:sldId id="285" r:id="rId14"/>
    <p:sldId id="286" r:id="rId15"/>
    <p:sldId id="268" r:id="rId16"/>
    <p:sldId id="269" r:id="rId17"/>
    <p:sldId id="287" r:id="rId18"/>
    <p:sldId id="271" r:id="rId19"/>
    <p:sldId id="272" r:id="rId20"/>
    <p:sldId id="288" r:id="rId21"/>
    <p:sldId id="289" r:id="rId22"/>
    <p:sldId id="257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E46"/>
    <a:srgbClr val="FFE919"/>
    <a:srgbClr val="FFCC00"/>
    <a:srgbClr val="FFFF00"/>
    <a:srgbClr val="000000"/>
    <a:srgbClr val="F4F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71" autoAdjust="0"/>
  </p:normalViewPr>
  <p:slideViewPr>
    <p:cSldViewPr snapToGrid="0">
      <p:cViewPr varScale="1">
        <p:scale>
          <a:sx n="119" d="100"/>
          <a:sy n="119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4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2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4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1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0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1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C5D5-7549-4892-87C4-C3DB832145F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6F0E-F398-421C-92D5-35FC0BF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6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228B904-43D6-40D7-B168-191D83CE9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55" y="5080747"/>
            <a:ext cx="1970689" cy="1502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9EA89-EFB3-457C-9E79-DE1EF896BD0D}"/>
              </a:ext>
            </a:extLst>
          </p:cNvPr>
          <p:cNvSpPr/>
          <p:nvPr/>
        </p:nvSpPr>
        <p:spPr>
          <a:xfrm>
            <a:off x="-64168" y="1181162"/>
            <a:ext cx="9144000" cy="22478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7E0FB-5547-43B0-81BD-43175DE894D9}"/>
              </a:ext>
            </a:extLst>
          </p:cNvPr>
          <p:cNvSpPr/>
          <p:nvPr/>
        </p:nvSpPr>
        <p:spPr>
          <a:xfrm>
            <a:off x="495161" y="1749544"/>
            <a:ext cx="7793162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The Diversity + Inclusion Timeline</a:t>
            </a:r>
          </a:p>
        </p:txBody>
      </p:sp>
    </p:spTree>
    <p:extLst>
      <p:ext uri="{BB962C8B-B14F-4D97-AF65-F5344CB8AC3E}">
        <p14:creationId xmlns:p14="http://schemas.microsoft.com/office/powerpoint/2010/main" val="31203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3E5CFA-E4FA-44BD-ADFA-EE9CAB43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" y="100652"/>
            <a:ext cx="6858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321F3E-8FB5-44E3-A1E5-4D8645E01B61}"/>
              </a:ext>
            </a:extLst>
          </p:cNvPr>
          <p:cNvSpPr/>
          <p:nvPr/>
        </p:nvSpPr>
        <p:spPr>
          <a:xfrm>
            <a:off x="4743449" y="855446"/>
            <a:ext cx="267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>
                <a:solidFill>
                  <a:srgbClr val="000000"/>
                </a:solidFill>
                <a:latin typeface="Berthold Akzidenz Grotesk"/>
              </a:rPr>
              <a:t>Americans with Disabilities Act is </a:t>
            </a:r>
          </a:p>
          <a:p>
            <a:r>
              <a:rPr lang="en-US" sz="3600" b="1" baseline="30000" dirty="0">
                <a:solidFill>
                  <a:srgbClr val="000000"/>
                </a:solidFill>
                <a:latin typeface="Berthold Akzidenz Grotesk"/>
              </a:rPr>
              <a:t>signed into law</a:t>
            </a:r>
            <a:r>
              <a:rPr lang="en-US" sz="3600" baseline="30000" dirty="0">
                <a:solidFill>
                  <a:srgbClr val="000000"/>
                </a:solidFill>
                <a:latin typeface="Berthold Akzidenz Grotesk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D31EE-B5CB-4DAD-9C28-DE41BCF72D9E}"/>
              </a:ext>
            </a:extLst>
          </p:cNvPr>
          <p:cNvSpPr/>
          <p:nvPr/>
        </p:nvSpPr>
        <p:spPr>
          <a:xfrm>
            <a:off x="4571999" y="1989631"/>
            <a:ext cx="2845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1990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1873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59B27-81EA-460F-B4E2-BD04EC76DF01}"/>
              </a:ext>
            </a:extLst>
          </p:cNvPr>
          <p:cNvSpPr txBox="1"/>
          <p:nvPr/>
        </p:nvSpPr>
        <p:spPr>
          <a:xfrm>
            <a:off x="2953945" y="3113621"/>
            <a:ext cx="3941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erthold Akzidenz Grotesk Bold"/>
              </a:rPr>
              <a:t>63% of major firms offer diversity training, according to a 1992 study published by the Conference Board.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7705CB-A4D3-4E6A-AC76-2D429279FF0D}"/>
              </a:ext>
            </a:extLst>
          </p:cNvPr>
          <p:cNvSpPr/>
          <p:nvPr/>
        </p:nvSpPr>
        <p:spPr>
          <a:xfrm>
            <a:off x="2874432" y="1790182"/>
            <a:ext cx="3045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1991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3330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59B27-81EA-460F-B4E2-BD04EC76DF01}"/>
              </a:ext>
            </a:extLst>
          </p:cNvPr>
          <p:cNvSpPr txBox="1"/>
          <p:nvPr/>
        </p:nvSpPr>
        <p:spPr>
          <a:xfrm>
            <a:off x="1418343" y="3175905"/>
            <a:ext cx="3382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erthold Akzidenz Grotesk Bold"/>
              </a:rPr>
              <a:t>The Family and Medical Leave Act gives parents the right to 12 weeks of unpaid leave to care for a new child.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7705CB-A4D3-4E6A-AC76-2D429279FF0D}"/>
              </a:ext>
            </a:extLst>
          </p:cNvPr>
          <p:cNvSpPr/>
          <p:nvPr/>
        </p:nvSpPr>
        <p:spPr>
          <a:xfrm>
            <a:off x="1263155" y="1852466"/>
            <a:ext cx="3045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1993</a:t>
            </a:r>
            <a:endParaRPr lang="en-US" sz="8000" dirty="0"/>
          </a:p>
        </p:txBody>
      </p:sp>
      <p:pic>
        <p:nvPicPr>
          <p:cNvPr id="6" name="Picture 5" descr="A close up of a bicycle&#10;&#10;Description automatically generated">
            <a:extLst>
              <a:ext uri="{FF2B5EF4-FFF2-40B4-BE49-F238E27FC236}">
                <a16:creationId xmlns:a16="http://schemas.microsoft.com/office/drawing/2014/main" id="{BC47E105-A75C-4E14-8772-A5A9F851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3" t="-634" r="412" b="790"/>
          <a:stretch/>
        </p:blipFill>
        <p:spPr>
          <a:xfrm>
            <a:off x="4800601" y="1098095"/>
            <a:ext cx="3298371" cy="40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59B27-81EA-460F-B4E2-BD04EC76DF01}"/>
              </a:ext>
            </a:extLst>
          </p:cNvPr>
          <p:cNvSpPr txBox="1"/>
          <p:nvPr/>
        </p:nvSpPr>
        <p:spPr>
          <a:xfrm>
            <a:off x="3145023" y="3175907"/>
            <a:ext cx="2831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thold Akzidenz Grotesk Bold"/>
              </a:rPr>
              <a:t>The Chief Diversity </a:t>
            </a:r>
          </a:p>
          <a:p>
            <a:r>
              <a:rPr lang="en-US" sz="3200" b="1" dirty="0">
                <a:latin typeface="Berthold Akzidenz Grotesk Bold"/>
              </a:rPr>
              <a:t>Officer rises.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7705CB-A4D3-4E6A-AC76-2D429279FF0D}"/>
              </a:ext>
            </a:extLst>
          </p:cNvPr>
          <p:cNvSpPr/>
          <p:nvPr/>
        </p:nvSpPr>
        <p:spPr>
          <a:xfrm>
            <a:off x="3087873" y="1766747"/>
            <a:ext cx="3045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2000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3526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59B27-81EA-460F-B4E2-BD04EC76DF01}"/>
              </a:ext>
            </a:extLst>
          </p:cNvPr>
          <p:cNvSpPr txBox="1"/>
          <p:nvPr/>
        </p:nvSpPr>
        <p:spPr>
          <a:xfrm>
            <a:off x="4285925" y="2604929"/>
            <a:ext cx="2390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erthold Akzidenz Grotesk Bold"/>
              </a:rPr>
              <a:t>Ursula Burns, an executive who began her career in engineering, is named the first black female CEO of a Fortune 500 Company.</a:t>
            </a:r>
          </a:p>
          <a:p>
            <a:endParaRPr lang="en-US" b="1" dirty="0">
              <a:latin typeface="Berthold Akzidenz Grotesk Bold"/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4B9DD2C-6B26-436F-B301-803E3528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600"/>
            <a:ext cx="4542377" cy="557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7705CB-A4D3-4E6A-AC76-2D429279FF0D}"/>
              </a:ext>
            </a:extLst>
          </p:cNvPr>
          <p:cNvSpPr/>
          <p:nvPr/>
        </p:nvSpPr>
        <p:spPr>
          <a:xfrm>
            <a:off x="4178442" y="1482826"/>
            <a:ext cx="3045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2009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8213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F36814-196D-4D74-90DE-869937E7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82" y="2068006"/>
            <a:ext cx="2868704" cy="42976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AA623A-D6F7-4E47-8DDF-755AFD20AE98}"/>
              </a:ext>
            </a:extLst>
          </p:cNvPr>
          <p:cNvSpPr/>
          <p:nvPr/>
        </p:nvSpPr>
        <p:spPr>
          <a:xfrm>
            <a:off x="3979035" y="869696"/>
            <a:ext cx="2845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2009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7FCFDC-76D5-41C5-8971-61B5768814D0}"/>
              </a:ext>
            </a:extLst>
          </p:cNvPr>
          <p:cNvSpPr/>
          <p:nvPr/>
        </p:nvSpPr>
        <p:spPr>
          <a:xfrm>
            <a:off x="1587979" y="2351318"/>
            <a:ext cx="23680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Berthold Akzidenz Grotesk Bold"/>
              </a:rPr>
              <a:t>The Lilly Ledbetter Fair Pay Act strengthens  </a:t>
            </a:r>
          </a:p>
          <a:p>
            <a:r>
              <a:rPr lang="en-US" sz="2000" b="1" dirty="0">
                <a:latin typeface="Berthold Akzidenz Grotesk Bold"/>
              </a:rPr>
              <a:t>protections against pay discrimination. </a:t>
            </a:r>
          </a:p>
        </p:txBody>
      </p:sp>
    </p:spTree>
    <p:extLst>
      <p:ext uri="{BB962C8B-B14F-4D97-AF65-F5344CB8AC3E}">
        <p14:creationId xmlns:p14="http://schemas.microsoft.com/office/powerpoint/2010/main" val="31313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B91343B-F745-41E6-9FAE-DFED275C0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1126" r="6045" b="928"/>
          <a:stretch/>
        </p:blipFill>
        <p:spPr>
          <a:xfrm>
            <a:off x="3845578" y="2411695"/>
            <a:ext cx="4085636" cy="2312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E25689-B429-4E90-B6AF-904D80FE453A}"/>
              </a:ext>
            </a:extLst>
          </p:cNvPr>
          <p:cNvSpPr txBox="1"/>
          <p:nvPr/>
        </p:nvSpPr>
        <p:spPr>
          <a:xfrm>
            <a:off x="5888396" y="4750644"/>
            <a:ext cx="2275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Center for Talent Innovation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E027AC-8B6C-4268-A994-0ABF4825288C}"/>
              </a:ext>
            </a:extLst>
          </p:cNvPr>
          <p:cNvSpPr/>
          <p:nvPr/>
        </p:nvSpPr>
        <p:spPr>
          <a:xfrm>
            <a:off x="1212786" y="2290638"/>
            <a:ext cx="24607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Berthold Akzidenz Grotesk Bold"/>
              </a:rPr>
              <a:t>Markets are </a:t>
            </a:r>
            <a:br>
              <a:rPr lang="en-US" sz="2000" b="1" dirty="0">
                <a:latin typeface="Berthold Akzidenz Grotesk Bold"/>
              </a:rPr>
            </a:br>
            <a:r>
              <a:rPr lang="en-US" sz="2000" b="1" dirty="0">
                <a:latin typeface="Berthold Akzidenz Grotesk Bold"/>
              </a:rPr>
              <a:t>becoming more diverse. A growing body of research reveals the business imperative for D&amp;I and the high cost </a:t>
            </a:r>
          </a:p>
          <a:p>
            <a:r>
              <a:rPr lang="en-US" sz="2000" b="1" dirty="0">
                <a:latin typeface="Berthold Akzidenz Grotesk Bold"/>
              </a:rPr>
              <a:t>of bias.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70AEA-FF38-4B4D-B011-0E20D2DCEC31}"/>
              </a:ext>
            </a:extLst>
          </p:cNvPr>
          <p:cNvSpPr txBox="1"/>
          <p:nvPr/>
        </p:nvSpPr>
        <p:spPr>
          <a:xfrm>
            <a:off x="1212786" y="938625"/>
            <a:ext cx="3619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54182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E027AC-8B6C-4268-A994-0ABF4825288C}"/>
              </a:ext>
            </a:extLst>
          </p:cNvPr>
          <p:cNvSpPr/>
          <p:nvPr/>
        </p:nvSpPr>
        <p:spPr>
          <a:xfrm>
            <a:off x="4657278" y="2291030"/>
            <a:ext cx="2271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erthold Akzidenz Grotesk Bold"/>
              </a:rPr>
              <a:t>Footage of police shootings of unarmed black people gives rise to Black Lives Matter. Leaders from several high-profile companies express support.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70AEA-FF38-4B4D-B011-0E20D2DCEC31}"/>
              </a:ext>
            </a:extLst>
          </p:cNvPr>
          <p:cNvSpPr txBox="1"/>
          <p:nvPr/>
        </p:nvSpPr>
        <p:spPr>
          <a:xfrm>
            <a:off x="3041583" y="1089898"/>
            <a:ext cx="306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2013</a:t>
            </a:r>
          </a:p>
        </p:txBody>
      </p:sp>
      <p:pic>
        <p:nvPicPr>
          <p:cNvPr id="6" name="Picture 5" descr="A yellow sign&#10;&#10;Description automatically generated">
            <a:extLst>
              <a:ext uri="{FF2B5EF4-FFF2-40B4-BE49-F238E27FC236}">
                <a16:creationId xmlns:a16="http://schemas.microsoft.com/office/drawing/2014/main" id="{BBE99C8E-E411-4E04-8107-0DB77BAD2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0" y="2413337"/>
            <a:ext cx="1978298" cy="21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AFAF4B92-BFBD-4604-B40A-3447A4ADD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9" b="38384"/>
          <a:stretch/>
        </p:blipFill>
        <p:spPr>
          <a:xfrm>
            <a:off x="2115824" y="1485142"/>
            <a:ext cx="4675085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665634-7022-47B3-96E9-9AAD58AE39D3}"/>
              </a:ext>
            </a:extLst>
          </p:cNvPr>
          <p:cNvSpPr/>
          <p:nvPr/>
        </p:nvSpPr>
        <p:spPr>
          <a:xfrm>
            <a:off x="2061579" y="3948991"/>
            <a:ext cx="2819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9F1A1-D91F-4802-A196-64E178D5F4F7}"/>
              </a:ext>
            </a:extLst>
          </p:cNvPr>
          <p:cNvSpPr/>
          <p:nvPr/>
        </p:nvSpPr>
        <p:spPr>
          <a:xfrm>
            <a:off x="4881085" y="4041982"/>
            <a:ext cx="2010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erthold Akzidenz Grotesk Bold"/>
              </a:rPr>
              <a:t>CEO activism rises. More than 90 executives speak out against North Carolina’s anti-LGBT law.</a:t>
            </a:r>
          </a:p>
        </p:txBody>
      </p:sp>
    </p:spTree>
    <p:extLst>
      <p:ext uri="{BB962C8B-B14F-4D97-AF65-F5344CB8AC3E}">
        <p14:creationId xmlns:p14="http://schemas.microsoft.com/office/powerpoint/2010/main" val="126039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628DBF-0A1B-443B-AB6A-4210DCC5A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6" y="2017107"/>
            <a:ext cx="3727494" cy="26683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AF7B69-F684-4979-8094-4D98BA6A9359}"/>
              </a:ext>
            </a:extLst>
          </p:cNvPr>
          <p:cNvSpPr/>
          <p:nvPr/>
        </p:nvSpPr>
        <p:spPr>
          <a:xfrm>
            <a:off x="4572000" y="2389918"/>
            <a:ext cx="2691647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Berthold Akzidenz Grotesk Bold"/>
              </a:rPr>
              <a:t>Journalists expose sexual abuse and assault in the highest places, setting off a global movement. Within a year, more than 200 executives lose their jobs due to accusations of sexual misconduct.</a:t>
            </a:r>
            <a:endParaRPr lang="en-US" sz="2800" b="1" baseline="30000" dirty="0">
              <a:solidFill>
                <a:srgbClr val="000000"/>
              </a:solidFill>
              <a:latin typeface="Berthold Akzidenz Grotesk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963DD-A56B-4FAC-B8E5-A6D0F245644D}"/>
              </a:ext>
            </a:extLst>
          </p:cNvPr>
          <p:cNvSpPr/>
          <p:nvPr/>
        </p:nvSpPr>
        <p:spPr>
          <a:xfrm>
            <a:off x="4572000" y="956099"/>
            <a:ext cx="2845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2017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3929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840D53-D016-4194-8C4A-95640B0AE3AE}"/>
              </a:ext>
            </a:extLst>
          </p:cNvPr>
          <p:cNvSpPr/>
          <p:nvPr/>
        </p:nvSpPr>
        <p:spPr>
          <a:xfrm>
            <a:off x="1639089" y="2488652"/>
            <a:ext cx="6381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the last two decades, a growing body of research tells us that diverse and inclusive workplaces are linked to greater innovation, talent retention, and profit.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8C57F-F072-409D-BA5B-17B7788DC6AA}"/>
              </a:ext>
            </a:extLst>
          </p:cNvPr>
          <p:cNvCxnSpPr>
            <a:cxnSpLocks/>
          </p:cNvCxnSpPr>
          <p:nvPr/>
        </p:nvCxnSpPr>
        <p:spPr>
          <a:xfrm>
            <a:off x="1328884" y="2488652"/>
            <a:ext cx="0" cy="188069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8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AF7B69-F684-4979-8094-4D98BA6A9359}"/>
              </a:ext>
            </a:extLst>
          </p:cNvPr>
          <p:cNvSpPr/>
          <p:nvPr/>
        </p:nvSpPr>
        <p:spPr>
          <a:xfrm>
            <a:off x="4572000" y="2484987"/>
            <a:ext cx="2845651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>
                <a:latin typeface="Berthold Akzidenz Grotesk Bold"/>
              </a:rPr>
              <a:t>Board diversity grows. </a:t>
            </a:r>
          </a:p>
          <a:p>
            <a:r>
              <a:rPr lang="en-US" sz="3200" b="1" baseline="30000" dirty="0">
                <a:latin typeface="Berthold Akzidenz Grotesk Bold"/>
              </a:rPr>
              <a:t>145 Fortune 500 companies have at least 40 percent diversity on their boards, up from 69 </a:t>
            </a:r>
          </a:p>
          <a:p>
            <a:r>
              <a:rPr lang="en-US" sz="3200" b="1" baseline="30000" dirty="0">
                <a:latin typeface="Berthold Akzidenz Grotesk Bold"/>
              </a:rPr>
              <a:t>in 2012. </a:t>
            </a:r>
            <a:endParaRPr lang="en-US" sz="3200" b="1" baseline="30000" dirty="0">
              <a:solidFill>
                <a:srgbClr val="000000"/>
              </a:solidFill>
              <a:latin typeface="Berthold Akzidenz Grotesk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963DD-A56B-4FAC-B8E5-A6D0F245644D}"/>
              </a:ext>
            </a:extLst>
          </p:cNvPr>
          <p:cNvSpPr/>
          <p:nvPr/>
        </p:nvSpPr>
        <p:spPr>
          <a:xfrm>
            <a:off x="1562555" y="2291258"/>
            <a:ext cx="2845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2018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3579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AF7B69-F684-4979-8094-4D98BA6A9359}"/>
              </a:ext>
            </a:extLst>
          </p:cNvPr>
          <p:cNvSpPr/>
          <p:nvPr/>
        </p:nvSpPr>
        <p:spPr>
          <a:xfrm>
            <a:off x="3149172" y="1097458"/>
            <a:ext cx="2845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>
                <a:latin typeface="Berthold Akzidenz Grotesk Bold"/>
              </a:rPr>
              <a:t>Fortune 500 CEOs include 33 women (the most in history) but just three African- American men, and zero Latinas. </a:t>
            </a:r>
            <a:r>
              <a:rPr lang="en-US" sz="3600" b="1" baseline="30000" dirty="0">
                <a:solidFill>
                  <a:srgbClr val="0070C0"/>
                </a:solidFill>
                <a:latin typeface="Berthold Akzidenz Grotesk Bold"/>
              </a:rPr>
              <a:t>We </a:t>
            </a:r>
            <a:br>
              <a:rPr lang="en-US" sz="3600" b="1" baseline="30000" dirty="0">
                <a:solidFill>
                  <a:srgbClr val="0070C0"/>
                </a:solidFill>
                <a:latin typeface="Berthold Akzidenz Grotesk Bold"/>
              </a:rPr>
            </a:br>
            <a:r>
              <a:rPr lang="en-US" sz="3600" b="1" baseline="30000" dirty="0">
                <a:solidFill>
                  <a:srgbClr val="0070C0"/>
                </a:solidFill>
                <a:latin typeface="Berthold Akzidenz Grotesk Bold"/>
              </a:rPr>
              <a:t>have much more work to do.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963DD-A56B-4FAC-B8E5-A6D0F245644D}"/>
              </a:ext>
            </a:extLst>
          </p:cNvPr>
          <p:cNvSpPr/>
          <p:nvPr/>
        </p:nvSpPr>
        <p:spPr>
          <a:xfrm>
            <a:off x="3056184" y="4617056"/>
            <a:ext cx="2845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2019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7756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D3AF999-46D9-41E0-84B3-E2D179933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2CE5F-D507-4474-AA07-EB73411973F1}"/>
              </a:ext>
            </a:extLst>
          </p:cNvPr>
          <p:cNvSpPr txBox="1"/>
          <p:nvPr/>
        </p:nvSpPr>
        <p:spPr>
          <a:xfrm>
            <a:off x="2759104" y="1820848"/>
            <a:ext cx="393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Diversity + Inclusion Movement</a:t>
            </a:r>
          </a:p>
        </p:txBody>
      </p:sp>
    </p:spTree>
    <p:extLst>
      <p:ext uri="{BB962C8B-B14F-4D97-AF65-F5344CB8AC3E}">
        <p14:creationId xmlns:p14="http://schemas.microsoft.com/office/powerpoint/2010/main" val="248208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CA9D06-1173-4FD5-9E2C-4C44220E4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64360"/>
              </p:ext>
            </p:extLst>
          </p:nvPr>
        </p:nvGraphicFramePr>
        <p:xfrm>
          <a:off x="514819" y="28301"/>
          <a:ext cx="8384705" cy="542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r:id="rId3" imgW="7772104" imgH="5028936" progId="Acrobat.Document.DC">
                  <p:embed/>
                </p:oleObj>
              </mc:Choice>
              <mc:Fallback>
                <p:oleObj name="Acrobat Document" r:id="rId3" imgW="7772104" imgH="50289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819" y="28301"/>
                        <a:ext cx="8384705" cy="542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B0D04E-3960-41FC-B890-F4C6B8D0E181}"/>
              </a:ext>
            </a:extLst>
          </p:cNvPr>
          <p:cNvSpPr txBox="1"/>
          <p:nvPr/>
        </p:nvSpPr>
        <p:spPr>
          <a:xfrm>
            <a:off x="2024087" y="5581525"/>
            <a:ext cx="431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download a copy of this 11 x 17 poster,  </a:t>
            </a:r>
          </a:p>
          <a:p>
            <a:r>
              <a:rPr lang="en-US" dirty="0"/>
              <a:t>visit </a:t>
            </a:r>
            <a:r>
              <a:rPr lang="en-US" b="1" dirty="0"/>
              <a:t>www.talentinnovation.org/timeline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0F32EA-937C-4424-BFE9-1BD60E834712}"/>
              </a:ext>
            </a:extLst>
          </p:cNvPr>
          <p:cNvSpPr/>
          <p:nvPr/>
        </p:nvSpPr>
        <p:spPr>
          <a:xfrm>
            <a:off x="7741905" y="4452258"/>
            <a:ext cx="1105232" cy="99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04E7E4A-365C-4100-9C3B-9FD5B081B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40" y="5112996"/>
            <a:ext cx="1485697" cy="9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840D53-D016-4194-8C4A-95640B0AE3AE}"/>
              </a:ext>
            </a:extLst>
          </p:cNvPr>
          <p:cNvSpPr/>
          <p:nvPr/>
        </p:nvSpPr>
        <p:spPr>
          <a:xfrm>
            <a:off x="1764255" y="1874806"/>
            <a:ext cx="66539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Diversity and inclusion is now widely accepted as a business imperative.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But diversity and inclusion is also a </a:t>
            </a:r>
            <a:r>
              <a:rPr lang="en-US" sz="2800" b="1" dirty="0">
                <a:solidFill>
                  <a:schemeClr val="bg1"/>
                </a:solidFill>
              </a:rPr>
              <a:t>movement</a:t>
            </a:r>
            <a:r>
              <a:rPr lang="en-US" sz="2800" dirty="0">
                <a:solidFill>
                  <a:schemeClr val="bg1"/>
                </a:solidFill>
              </a:rPr>
              <a:t>, with roots in social justice, and legal history.</a:t>
            </a:r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488456-6E4A-45F3-9424-26515ECBD807}"/>
              </a:ext>
            </a:extLst>
          </p:cNvPr>
          <p:cNvCxnSpPr>
            <a:cxnSpLocks/>
          </p:cNvCxnSpPr>
          <p:nvPr/>
        </p:nvCxnSpPr>
        <p:spPr>
          <a:xfrm>
            <a:off x="1406448" y="2006600"/>
            <a:ext cx="0" cy="2413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74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840D53-D016-4194-8C4A-95640B0AE3AE}"/>
              </a:ext>
            </a:extLst>
          </p:cNvPr>
          <p:cNvSpPr/>
          <p:nvPr/>
        </p:nvSpPr>
        <p:spPr>
          <a:xfrm>
            <a:off x="1930408" y="1659285"/>
            <a:ext cx="6324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put together a timeline of the history of the </a:t>
            </a:r>
            <a:r>
              <a:rPr lang="en-US" sz="2800" b="1" dirty="0">
                <a:solidFill>
                  <a:schemeClr val="bg1"/>
                </a:solidFill>
              </a:rPr>
              <a:t>Diversity and Inclusion Movement</a:t>
            </a:r>
            <a:r>
              <a:rPr lang="en-US" sz="2800" dirty="0">
                <a:solidFill>
                  <a:schemeClr val="bg1"/>
                </a:solidFill>
              </a:rPr>
              <a:t>, beginning in 1961 with Affirmative Action. 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On the last slide, you’ll find a downloadable 11 x 17 poster.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DDFAF8-78A7-4C8F-8D3A-43F6B58DE4AF}"/>
              </a:ext>
            </a:extLst>
          </p:cNvPr>
          <p:cNvCxnSpPr>
            <a:cxnSpLocks/>
          </p:cNvCxnSpPr>
          <p:nvPr/>
        </p:nvCxnSpPr>
        <p:spPr>
          <a:xfrm>
            <a:off x="1613993" y="1806553"/>
            <a:ext cx="0" cy="31464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1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in front of a bus window&#10;&#10;Description automatically generated">
            <a:extLst>
              <a:ext uri="{FF2B5EF4-FFF2-40B4-BE49-F238E27FC236}">
                <a16:creationId xmlns:a16="http://schemas.microsoft.com/office/drawing/2014/main" id="{F37FAC49-3E2C-4427-855C-1EBA2A39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28" y="2138900"/>
            <a:ext cx="2226546" cy="2026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26BBB1-6116-4053-BD55-119622291378}"/>
              </a:ext>
            </a:extLst>
          </p:cNvPr>
          <p:cNvSpPr txBox="1"/>
          <p:nvPr/>
        </p:nvSpPr>
        <p:spPr>
          <a:xfrm>
            <a:off x="1183744" y="4910951"/>
            <a:ext cx="726140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dobe Garamond Pro" panose="02020502060506020403" pitchFamily="18" charset="0"/>
              </a:rPr>
              <a:t>“The contractor will take affirmative action to ensure that applicants are employed, and that employees are treated during employment, without regard to their race, creed, color, or national origin."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3FABD-9BCB-4C87-906B-F29F773C2106}"/>
              </a:ext>
            </a:extLst>
          </p:cNvPr>
          <p:cNvSpPr txBox="1"/>
          <p:nvPr/>
        </p:nvSpPr>
        <p:spPr>
          <a:xfrm>
            <a:off x="1183744" y="1413045"/>
            <a:ext cx="306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1961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0A66D-F112-4BBD-A263-17A977A3582C}"/>
              </a:ext>
            </a:extLst>
          </p:cNvPr>
          <p:cNvSpPr txBox="1"/>
          <p:nvPr/>
        </p:nvSpPr>
        <p:spPr>
          <a:xfrm>
            <a:off x="1447220" y="2792260"/>
            <a:ext cx="2961896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Berthold Akzidenz Grotesk Bold"/>
              </a:rPr>
              <a:t>President John F. Kennedy signs an executive order establishing “affirmative action” requirements for government contractors.</a:t>
            </a:r>
            <a:endParaRPr lang="en-US" baseline="30000" dirty="0">
              <a:latin typeface="Berthold Akzidenz Grotesk Bold"/>
            </a:endParaRPr>
          </a:p>
        </p:txBody>
      </p:sp>
    </p:spTree>
    <p:extLst>
      <p:ext uri="{BB962C8B-B14F-4D97-AF65-F5344CB8AC3E}">
        <p14:creationId xmlns:p14="http://schemas.microsoft.com/office/powerpoint/2010/main" val="232469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E1708-4923-46AE-AD8B-EA9860E15BFA}"/>
              </a:ext>
            </a:extLst>
          </p:cNvPr>
          <p:cNvSpPr/>
          <p:nvPr/>
        </p:nvSpPr>
        <p:spPr>
          <a:xfrm>
            <a:off x="1781311" y="2814171"/>
            <a:ext cx="2790688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000" baseline="30000">
                <a:solidFill>
                  <a:srgbClr val="000000"/>
                </a:solidFill>
                <a:latin typeface="Berthold Akzidenz Grotesk Bold"/>
              </a:rPr>
              <a:t>The Civil Rights Act makes it illegal for employers to discriminate on the basis of race, sex, religion, or national origin and establishes the U.S. Equal Employment Opportunity Commission (EEOC). </a:t>
            </a:r>
            <a:endParaRPr lang="en-US" sz="2800" b="1" kern="1000" baseline="30000" dirty="0">
              <a:solidFill>
                <a:srgbClr val="000000"/>
              </a:solidFill>
              <a:latin typeface="Berthold Akzidenz Grotesk 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61B332-F14C-4430-9DC0-9099325A3285}"/>
              </a:ext>
            </a:extLst>
          </p:cNvPr>
          <p:cNvSpPr/>
          <p:nvPr/>
        </p:nvSpPr>
        <p:spPr>
          <a:xfrm>
            <a:off x="1568336" y="1339712"/>
            <a:ext cx="3033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spc="-15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1</a:t>
            </a:r>
            <a:r>
              <a:rPr lang="en-US" sz="8000" b="1" spc="-15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9</a:t>
            </a:r>
            <a:r>
              <a:rPr lang="en-US" sz="8000" spc="-15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64</a:t>
            </a:r>
            <a:endParaRPr lang="en-US" sz="8000" spc="-150" dirty="0">
              <a:solidFill>
                <a:srgbClr val="FFE919"/>
              </a:solidFill>
              <a:latin typeface="Arial Black" panose="020B0A04020102020204" pitchFamily="34" charset="0"/>
              <a:ea typeface="HGPSoeiKakugothicUB" panose="020B0400000000000000" pitchFamily="34" charset="-128"/>
              <a:cs typeface="Andalus" panose="02020603050405020304" pitchFamily="18" charset="-78"/>
            </a:endParaRPr>
          </a:p>
        </p:txBody>
      </p:sp>
      <p:pic>
        <p:nvPicPr>
          <p:cNvPr id="8" name="Picture 7" descr="A group of people in uniform&#10;&#10;Description automatically generated">
            <a:extLst>
              <a:ext uri="{FF2B5EF4-FFF2-40B4-BE49-F238E27FC236}">
                <a16:creationId xmlns:a16="http://schemas.microsoft.com/office/drawing/2014/main" id="{A040E0A5-8B58-460E-A7EE-DD5C3E558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30" y="2302625"/>
            <a:ext cx="280924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4CF0F-7CA5-4794-A564-B23FBD287CDE}"/>
              </a:ext>
            </a:extLst>
          </p:cNvPr>
          <p:cNvSpPr txBox="1"/>
          <p:nvPr/>
        </p:nvSpPr>
        <p:spPr>
          <a:xfrm>
            <a:off x="3246577" y="6349639"/>
            <a:ext cx="314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Photo: Alabama Department of Archives and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4B785-6143-4F3A-8758-2B02363099A5}"/>
              </a:ext>
            </a:extLst>
          </p:cNvPr>
          <p:cNvSpPr txBox="1"/>
          <p:nvPr/>
        </p:nvSpPr>
        <p:spPr>
          <a:xfrm>
            <a:off x="3675802" y="1485440"/>
            <a:ext cx="2978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1972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C274-2F00-4CEA-9E74-9E9558204DA2}"/>
              </a:ext>
            </a:extLst>
          </p:cNvPr>
          <p:cNvSpPr txBox="1"/>
          <p:nvPr/>
        </p:nvSpPr>
        <p:spPr>
          <a:xfrm flipH="1">
            <a:off x="3964345" y="2579724"/>
            <a:ext cx="2868638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baseline="30000" dirty="0"/>
          </a:p>
          <a:p>
            <a:r>
              <a:rPr lang="en-US" sz="2800" b="1" baseline="30000" dirty="0">
                <a:latin typeface="Berthold Akzidenz Grotesk Bold"/>
              </a:rPr>
              <a:t>The Supreme Court gives EEOC the authority to sue for discrimination. Companies provide affirmative action training</a:t>
            </a:r>
          </a:p>
          <a:p>
            <a:r>
              <a:rPr lang="en-US" sz="2800" b="1" baseline="30000" dirty="0">
                <a:latin typeface="Berthold Akzidenz Grotesk Bold"/>
              </a:rPr>
              <a:t>to prevent litigation.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A329D8C-B501-4655-8060-80E875E61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2" y="182880"/>
            <a:ext cx="2411583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3B83540-FB97-45AD-92CE-CF3679B66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3" y="2699029"/>
            <a:ext cx="3855761" cy="915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2F69BB-5616-44EC-A504-ECFCDFE63BB1}"/>
              </a:ext>
            </a:extLst>
          </p:cNvPr>
          <p:cNvSpPr txBox="1"/>
          <p:nvPr/>
        </p:nvSpPr>
        <p:spPr>
          <a:xfrm>
            <a:off x="1055315" y="2747463"/>
            <a:ext cx="3314813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latin typeface="Berthold Akzidenz Grotesk Bold"/>
              </a:rPr>
              <a:t>Black employees at Xerox have formed seven independent caucus groups since the late 1960s. These are the first ERGs.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B74B4-271F-4B3A-86DE-EB99817DE016}"/>
              </a:ext>
            </a:extLst>
          </p:cNvPr>
          <p:cNvSpPr/>
          <p:nvPr/>
        </p:nvSpPr>
        <p:spPr>
          <a:xfrm>
            <a:off x="935084" y="1375590"/>
            <a:ext cx="2845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1974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8656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59B27-81EA-460F-B4E2-BD04EC76DF01}"/>
              </a:ext>
            </a:extLst>
          </p:cNvPr>
          <p:cNvSpPr txBox="1"/>
          <p:nvPr/>
        </p:nvSpPr>
        <p:spPr>
          <a:xfrm>
            <a:off x="3968232" y="1385565"/>
            <a:ext cx="3941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erthold Akzidenz Grotesk Bold"/>
              </a:rPr>
              <a:t>Workforce 2000, </a:t>
            </a:r>
            <a:r>
              <a:rPr lang="en-US" sz="2400" b="1" dirty="0">
                <a:latin typeface="Berthold Akzidenz Grotesk Bold"/>
              </a:rPr>
              <a:t>a landmark study by the Hudson Institute predicts a changing workforce that will be older, more female, multicultural, and racially diverse. The report establishes “workforce diversity” as a positive business practice.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7705CB-A4D3-4E6A-AC76-2D429279FF0D}"/>
              </a:ext>
            </a:extLst>
          </p:cNvPr>
          <p:cNvSpPr/>
          <p:nvPr/>
        </p:nvSpPr>
        <p:spPr>
          <a:xfrm>
            <a:off x="1024963" y="1242645"/>
            <a:ext cx="3045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-150" dirty="0">
                <a:solidFill>
                  <a:srgbClr val="FFE919"/>
                </a:solidFill>
                <a:latin typeface="Arial Black" panose="020B0A04020102020204" pitchFamily="34" charset="0"/>
                <a:ea typeface="HGPSoeiKakugothicUB" panose="020B0400000000000000" pitchFamily="34" charset="-128"/>
                <a:cs typeface="Andalus" panose="02020603050405020304" pitchFamily="18" charset="-78"/>
              </a:rPr>
              <a:t>1987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4037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552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Garamond Pro</vt:lpstr>
      <vt:lpstr>Arial</vt:lpstr>
      <vt:lpstr>Arial Black</vt:lpstr>
      <vt:lpstr>Berthold Akzidenz Grotesk</vt:lpstr>
      <vt:lpstr>Berthold Akzidenz Grotesk Bold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Schenone</dc:creator>
  <cp:lastModifiedBy>Laura Schenone</cp:lastModifiedBy>
  <cp:revision>62</cp:revision>
  <dcterms:created xsi:type="dcterms:W3CDTF">2019-10-04T19:48:43Z</dcterms:created>
  <dcterms:modified xsi:type="dcterms:W3CDTF">2020-02-19T19:43:11Z</dcterms:modified>
</cp:coreProperties>
</file>